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1" r:id="rId2"/>
    <p:sldId id="266" r:id="rId3"/>
    <p:sldId id="270" r:id="rId4"/>
    <p:sldId id="286" r:id="rId5"/>
    <p:sldId id="267" r:id="rId6"/>
    <p:sldId id="296" r:id="rId7"/>
    <p:sldId id="298" r:id="rId8"/>
    <p:sldId id="297" r:id="rId9"/>
    <p:sldId id="299" r:id="rId10"/>
    <p:sldId id="271" r:id="rId11"/>
    <p:sldId id="273" r:id="rId12"/>
    <p:sldId id="275" r:id="rId13"/>
    <p:sldId id="293" r:id="rId14"/>
    <p:sldId id="287" r:id="rId15"/>
    <p:sldId id="294" r:id="rId16"/>
    <p:sldId id="288" r:id="rId17"/>
    <p:sldId id="278" r:id="rId18"/>
    <p:sldId id="289" r:id="rId19"/>
    <p:sldId id="277" r:id="rId20"/>
    <p:sldId id="290" r:id="rId21"/>
  </p:sldIdLst>
  <p:sldSz cx="12192000" cy="6858000"/>
  <p:notesSz cx="6858000" cy="9144000"/>
  <p:defaultText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3066" autoAdjust="0"/>
  </p:normalViewPr>
  <p:slideViewPr>
    <p:cSldViewPr snapToGrid="0">
      <p:cViewPr>
        <p:scale>
          <a:sx n="79" d="100"/>
          <a:sy n="79" d="100"/>
        </p:scale>
        <p:origin x="-15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IQ"/>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2614AD79-C95A-471A-B6E7-B072EC3FDC92}" type="datetimeFigureOut">
              <a:rPr lang="ar-IQ" smtClean="0"/>
              <a:t>26/03/1441</a:t>
            </a:fld>
            <a:endParaRPr lang="ar-IQ"/>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IQ"/>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IQ"/>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EF2036EF-8CD1-4A34-950F-9B3AD9BAB76D}" type="slidenum">
              <a:rPr lang="ar-IQ" smtClean="0"/>
              <a:t>‹#›</a:t>
            </a:fld>
            <a:endParaRPr lang="ar-IQ"/>
          </a:p>
        </p:txBody>
      </p:sp>
    </p:spTree>
    <p:extLst>
      <p:ext uri="{BB962C8B-B14F-4D97-AF65-F5344CB8AC3E}">
        <p14:creationId xmlns:p14="http://schemas.microsoft.com/office/powerpoint/2010/main" val="415776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IQ"/>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F535677D-07FD-4D92-9189-35F4C82615CC}" type="datetimeFigureOut">
              <a:rPr lang="ar-IQ" smtClean="0"/>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124952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35677D-07FD-4D92-9189-35F4C82615CC}" type="datetimeFigureOut">
              <a:rPr lang="ar-IQ" smtClean="0"/>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10064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35677D-07FD-4D92-9189-35F4C82615CC}" type="datetimeFigureOut">
              <a:rPr lang="ar-IQ" smtClean="0"/>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284692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F535677D-07FD-4D92-9189-35F4C82615CC}" type="datetimeFigureOut">
              <a:rPr lang="ar-IQ" smtClean="0"/>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99997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IQ"/>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535677D-07FD-4D92-9189-35F4C82615CC}" type="datetimeFigureOut">
              <a:rPr lang="ar-IQ" smtClean="0"/>
              <a:t>26/03/1441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316644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F535677D-07FD-4D92-9189-35F4C82615CC}" type="datetimeFigureOut">
              <a:rPr lang="ar-IQ" smtClean="0"/>
              <a:t>26/03/1441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160081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IQ"/>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F535677D-07FD-4D92-9189-35F4C82615CC}" type="datetimeFigureOut">
              <a:rPr lang="ar-IQ" smtClean="0"/>
              <a:t>26/03/1441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204295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F535677D-07FD-4D92-9189-35F4C82615CC}" type="datetimeFigureOut">
              <a:rPr lang="ar-IQ" smtClean="0"/>
              <a:t>26/03/1441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2574056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5677D-07FD-4D92-9189-35F4C82615CC}" type="datetimeFigureOut">
              <a:rPr lang="ar-IQ" smtClean="0"/>
              <a:t>26/03/1441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385915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35677D-07FD-4D92-9189-35F4C82615CC}" type="datetimeFigureOut">
              <a:rPr lang="ar-IQ" smtClean="0"/>
              <a:t>26/03/1441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138948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IQ"/>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35677D-07FD-4D92-9189-35F4C82615CC}" type="datetimeFigureOut">
              <a:rPr lang="ar-IQ" smtClean="0"/>
              <a:t>26/03/1441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9BBA41E-68AF-4E39-9286-FBCDBFCCEB3E}" type="slidenum">
              <a:rPr lang="ar-IQ" smtClean="0"/>
              <a:t>‹#›</a:t>
            </a:fld>
            <a:endParaRPr lang="ar-IQ"/>
          </a:p>
        </p:txBody>
      </p:sp>
    </p:spTree>
    <p:extLst>
      <p:ext uri="{BB962C8B-B14F-4D97-AF65-F5344CB8AC3E}">
        <p14:creationId xmlns:p14="http://schemas.microsoft.com/office/powerpoint/2010/main" val="3919139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5677D-07FD-4D92-9189-35F4C82615CC}" type="datetimeFigureOut">
              <a:rPr lang="ar-IQ" smtClean="0"/>
              <a:t>26/03/1441</a:t>
            </a:fld>
            <a:endParaRPr lang="ar-IQ"/>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BA41E-68AF-4E39-9286-FBCDBFCCEB3E}" type="slidenum">
              <a:rPr lang="ar-IQ" smtClean="0"/>
              <a:t>‹#›</a:t>
            </a:fld>
            <a:endParaRPr lang="ar-IQ"/>
          </a:p>
        </p:txBody>
      </p:sp>
    </p:spTree>
    <p:extLst>
      <p:ext uri="{BB962C8B-B14F-4D97-AF65-F5344CB8AC3E}">
        <p14:creationId xmlns:p14="http://schemas.microsoft.com/office/powerpoint/2010/main" val="219010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9317" y="1572529"/>
            <a:ext cx="10508566" cy="2104163"/>
          </a:xfrm>
        </p:spPr>
        <p:txBody>
          <a:bodyPr>
            <a:normAutofit fontScale="90000"/>
          </a:bodyPr>
          <a:lstStyle/>
          <a:p>
            <a:r>
              <a:rPr lang="en-US" sz="4400" dirty="0" smtClean="0">
                <a:latin typeface="+mn-lt"/>
              </a:rPr>
              <a:t>General Embryology</a:t>
            </a:r>
            <a:r>
              <a:rPr lang="en-US" sz="4000" b="1" dirty="0" smtClean="0">
                <a:latin typeface="+mn-lt"/>
              </a:rPr>
              <a:t/>
            </a:r>
            <a:br>
              <a:rPr lang="en-US" sz="4000" b="1" dirty="0" smtClean="0">
                <a:latin typeface="+mn-lt"/>
              </a:rPr>
            </a:br>
            <a:r>
              <a:rPr lang="en-US" sz="4000" b="1" dirty="0" smtClean="0"/>
              <a:t/>
            </a:r>
            <a:br>
              <a:rPr lang="en-US" sz="4000" b="1" dirty="0" smtClean="0"/>
            </a:br>
            <a:r>
              <a:rPr lang="en-US" sz="5300" b="1" dirty="0" smtClean="0">
                <a:solidFill>
                  <a:srgbClr val="FF0000"/>
                </a:solidFill>
                <a:latin typeface="+mn-lt"/>
              </a:rPr>
              <a:t>Gametogenesis</a:t>
            </a:r>
            <a:r>
              <a:rPr lang="en-US" sz="4900" b="1" dirty="0" smtClean="0">
                <a:solidFill>
                  <a:srgbClr val="FF0000"/>
                </a:solidFill>
                <a:latin typeface="+mn-lt"/>
              </a:rPr>
              <a:t/>
            </a:r>
            <a:br>
              <a:rPr lang="en-US" sz="4900" b="1" dirty="0" smtClean="0">
                <a:solidFill>
                  <a:srgbClr val="FF0000"/>
                </a:solidFill>
                <a:latin typeface="+mn-lt"/>
              </a:rPr>
            </a:br>
            <a:r>
              <a:rPr lang="en-US" sz="4900" b="1" dirty="0" smtClean="0">
                <a:solidFill>
                  <a:srgbClr val="FF0000"/>
                </a:solidFill>
                <a:latin typeface="+mn-lt"/>
              </a:rPr>
              <a:t> </a:t>
            </a:r>
            <a:r>
              <a:rPr lang="en-US" sz="4400" b="1" dirty="0" smtClean="0">
                <a:solidFill>
                  <a:srgbClr val="FF0000"/>
                </a:solidFill>
                <a:latin typeface="+mn-lt"/>
              </a:rPr>
              <a:t>Conversion of Germ Cells into Male and Female Gametes</a:t>
            </a:r>
            <a:endParaRPr lang="ar-IQ" sz="4400" b="1" dirty="0">
              <a:solidFill>
                <a:srgbClr val="FF0000"/>
              </a:solidFill>
              <a:latin typeface="+mn-lt"/>
            </a:endParaRPr>
          </a:p>
        </p:txBody>
      </p:sp>
      <p:sp>
        <p:nvSpPr>
          <p:cNvPr id="3" name="Subtitle 2"/>
          <p:cNvSpPr>
            <a:spLocks noGrp="1"/>
          </p:cNvSpPr>
          <p:nvPr>
            <p:ph type="subTitle" idx="1"/>
          </p:nvPr>
        </p:nvSpPr>
        <p:spPr>
          <a:xfrm>
            <a:off x="1524000" y="4038137"/>
            <a:ext cx="9144000" cy="1655762"/>
          </a:xfrm>
        </p:spPr>
        <p:txBody>
          <a:bodyPr/>
          <a:lstStyle/>
          <a:p>
            <a:r>
              <a:rPr lang="en-US" sz="2800" b="1" dirty="0" smtClean="0"/>
              <a:t>Dr. </a:t>
            </a:r>
            <a:r>
              <a:rPr lang="en-US" sz="2800" b="1" dirty="0" err="1" smtClean="0"/>
              <a:t>Ruqaya</a:t>
            </a:r>
            <a:r>
              <a:rPr lang="en-US" sz="2800" b="1" dirty="0" smtClean="0"/>
              <a:t> </a:t>
            </a:r>
            <a:r>
              <a:rPr lang="en-US" sz="2800" b="1" dirty="0" err="1" smtClean="0"/>
              <a:t>Alsmak</a:t>
            </a:r>
            <a:endParaRPr lang="en-US" sz="2800" b="1" dirty="0" smtClean="0"/>
          </a:p>
          <a:p>
            <a:r>
              <a:rPr lang="en-US" dirty="0" smtClean="0"/>
              <a:t>Senior Embryologist</a:t>
            </a:r>
          </a:p>
          <a:p>
            <a:r>
              <a:rPr lang="en-US" dirty="0"/>
              <a:t>Ibn-</a:t>
            </a:r>
            <a:r>
              <a:rPr lang="en-US" dirty="0" err="1"/>
              <a:t>Sina</a:t>
            </a:r>
            <a:r>
              <a:rPr lang="en-US" dirty="0"/>
              <a:t> University of Medical and Pharmaceutical Sciences</a:t>
            </a:r>
          </a:p>
        </p:txBody>
      </p:sp>
    </p:spTree>
    <p:extLst>
      <p:ext uri="{BB962C8B-B14F-4D97-AF65-F5344CB8AC3E}">
        <p14:creationId xmlns:p14="http://schemas.microsoft.com/office/powerpoint/2010/main" val="3895807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Polar Bodies</a:t>
            </a:r>
            <a:endParaRPr lang="ar-IQ" b="1" dirty="0"/>
          </a:p>
        </p:txBody>
      </p:sp>
      <p:sp>
        <p:nvSpPr>
          <p:cNvPr id="6" name="Content Placeholder 5"/>
          <p:cNvSpPr>
            <a:spLocks noGrp="1"/>
          </p:cNvSpPr>
          <p:nvPr>
            <p:ph sz="half" idx="1"/>
          </p:nvPr>
        </p:nvSpPr>
        <p:spPr/>
        <p:txBody>
          <a:bodyPr/>
          <a:lstStyle/>
          <a:p>
            <a:r>
              <a:rPr lang="en-US" dirty="0" smtClean="0"/>
              <a:t>Also during meiosis, one primary oocyte gives rise to four daughter cells, each with 22 plus 1 X chromosomes. Only one of these develops into mature gamete, however, the oocyte; the other three, the polar bodies, receive little cytoplasm and degenerate during subsequent development.</a:t>
            </a:r>
            <a:endParaRPr lang="ar-IQ" dirty="0" smtClean="0"/>
          </a:p>
          <a:p>
            <a:endParaRPr lang="ar-IQ" dirty="0"/>
          </a:p>
        </p:txBody>
      </p:sp>
      <p:sp>
        <p:nvSpPr>
          <p:cNvPr id="7" name="Content Placeholder 6"/>
          <p:cNvSpPr>
            <a:spLocks noGrp="1"/>
          </p:cNvSpPr>
          <p:nvPr>
            <p:ph sz="half" idx="2"/>
          </p:nvPr>
        </p:nvSpPr>
        <p:spPr/>
        <p:txBody>
          <a:bodyPr/>
          <a:lstStyle/>
          <a:p>
            <a:endParaRPr lang="ar-IQ" dirty="0"/>
          </a:p>
        </p:txBody>
      </p:sp>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ar-IQ" b="1" dirty="0"/>
          </a:p>
        </p:txBody>
      </p:sp>
      <p:sp>
        <p:nvSpPr>
          <p:cNvPr id="9" name="Content Placeholder 2"/>
          <p:cNvSpPr txBox="1">
            <a:spLocks/>
          </p:cNvSpPr>
          <p:nvPr/>
        </p:nvSpPr>
        <p:spPr>
          <a:xfrm>
            <a:off x="838200" y="1867828"/>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pic>
        <p:nvPicPr>
          <p:cNvPr id="10" name="Content Placeholder 4"/>
          <p:cNvPicPr>
            <a:picLocks noChangeAspect="1"/>
          </p:cNvPicPr>
          <p:nvPr/>
        </p:nvPicPr>
        <p:blipFill>
          <a:blip r:embed="rId2"/>
          <a:stretch>
            <a:fillRect/>
          </a:stretch>
        </p:blipFill>
        <p:spPr>
          <a:xfrm>
            <a:off x="6400800" y="1772529"/>
            <a:ext cx="5205046" cy="4404434"/>
          </a:xfrm>
          <a:prstGeom prst="rect">
            <a:avLst/>
          </a:prstGeom>
        </p:spPr>
      </p:pic>
    </p:spTree>
    <p:extLst>
      <p:ext uri="{BB962C8B-B14F-4D97-AF65-F5344CB8AC3E}">
        <p14:creationId xmlns:p14="http://schemas.microsoft.com/office/powerpoint/2010/main" val="227335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Oogenesis</a:t>
            </a:r>
            <a:endParaRPr lang="ar-IQ" b="1" dirty="0">
              <a:solidFill>
                <a:srgbClr val="FF0000"/>
              </a:solidFill>
            </a:endParaRPr>
          </a:p>
        </p:txBody>
      </p:sp>
      <p:sp>
        <p:nvSpPr>
          <p:cNvPr id="3" name="Content Placeholder 2"/>
          <p:cNvSpPr>
            <a:spLocks noGrp="1"/>
          </p:cNvSpPr>
          <p:nvPr>
            <p:ph sz="half" idx="1"/>
          </p:nvPr>
        </p:nvSpPr>
        <p:spPr>
          <a:xfrm>
            <a:off x="838200" y="1825625"/>
            <a:ext cx="5801751" cy="4351338"/>
          </a:xfrm>
        </p:spPr>
        <p:txBody>
          <a:bodyPr>
            <a:normAutofit/>
          </a:bodyPr>
          <a:lstStyle/>
          <a:p>
            <a:r>
              <a:rPr lang="en-US" dirty="0" smtClean="0"/>
              <a:t>Oogenesis is the process by which female gamete produced in the ovary </a:t>
            </a:r>
          </a:p>
          <a:p>
            <a:r>
              <a:rPr lang="en-US" dirty="0" smtClean="0">
                <a:solidFill>
                  <a:srgbClr val="FF0000"/>
                </a:solidFill>
              </a:rPr>
              <a:t>Maturation of oocyte begins before birth</a:t>
            </a:r>
          </a:p>
          <a:p>
            <a:pPr marL="0" indent="0">
              <a:buNone/>
            </a:pPr>
            <a:r>
              <a:rPr lang="en-US" dirty="0" smtClean="0">
                <a:solidFill>
                  <a:srgbClr val="FF0000"/>
                </a:solidFill>
              </a:rPr>
              <a:t> </a:t>
            </a:r>
            <a:r>
              <a:rPr lang="en-US" dirty="0" smtClean="0"/>
              <a:t>once PGCs have arrived in the gonads of a genetic female, they differentiate into </a:t>
            </a:r>
            <a:r>
              <a:rPr lang="en-US" dirty="0" err="1" smtClean="0"/>
              <a:t>oogonia</a:t>
            </a:r>
            <a:r>
              <a:rPr lang="en-US" dirty="0" smtClean="0"/>
              <a:t>. </a:t>
            </a:r>
            <a:endParaRPr lang="ar-IQ" dirty="0">
              <a:solidFill>
                <a:schemeClr val="bg1">
                  <a:lumMod val="50000"/>
                </a:schemeClr>
              </a:solidFill>
            </a:endParaRPr>
          </a:p>
        </p:txBody>
      </p:sp>
      <p:pic>
        <p:nvPicPr>
          <p:cNvPr id="7" name="Content Placeholder 6"/>
          <p:cNvPicPr>
            <a:picLocks noGrp="1" noChangeAspect="1"/>
          </p:cNvPicPr>
          <p:nvPr>
            <p:ph sz="half" idx="2"/>
          </p:nvPr>
        </p:nvPicPr>
        <p:blipFill>
          <a:blip r:embed="rId2"/>
          <a:stretch>
            <a:fillRect/>
          </a:stretch>
        </p:blipFill>
        <p:spPr>
          <a:xfrm>
            <a:off x="6513343" y="1690688"/>
            <a:ext cx="5036232" cy="3185038"/>
          </a:xfrm>
          <a:prstGeom prst="rect">
            <a:avLst/>
          </a:prstGeom>
        </p:spPr>
      </p:pic>
    </p:spTree>
    <p:extLst>
      <p:ext uri="{BB962C8B-B14F-4D97-AF65-F5344CB8AC3E}">
        <p14:creationId xmlns:p14="http://schemas.microsoft.com/office/powerpoint/2010/main" val="1176531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Oogenesis</a:t>
            </a:r>
            <a:endParaRPr lang="ar-IQ" dirty="0"/>
          </a:p>
        </p:txBody>
      </p:sp>
      <p:sp>
        <p:nvSpPr>
          <p:cNvPr id="9" name="Content Placeholder 8"/>
          <p:cNvSpPr>
            <a:spLocks noGrp="1"/>
          </p:cNvSpPr>
          <p:nvPr>
            <p:ph sz="half" idx="1"/>
          </p:nvPr>
        </p:nvSpPr>
        <p:spPr>
          <a:xfrm>
            <a:off x="838200" y="1825625"/>
            <a:ext cx="5590735" cy="4351338"/>
          </a:xfrm>
        </p:spPr>
        <p:txBody>
          <a:bodyPr>
            <a:normAutofit/>
          </a:bodyPr>
          <a:lstStyle/>
          <a:p>
            <a:r>
              <a:rPr lang="en-US" dirty="0" smtClean="0"/>
              <a:t>These cells undergo a number of mitotic divisions and by the end of third month, they are arranged in clusters surrounded by a layer of flat epithelial cells known as </a:t>
            </a:r>
            <a:r>
              <a:rPr lang="en-US" b="1" dirty="0" smtClean="0"/>
              <a:t>follicular cells, </a:t>
            </a:r>
            <a:r>
              <a:rPr lang="en-US" dirty="0" smtClean="0"/>
              <a:t>originate from surface epithelium covering the ovary.</a:t>
            </a:r>
            <a:endParaRPr lang="en-US" dirty="0" smtClean="0">
              <a:solidFill>
                <a:schemeClr val="tx1">
                  <a:lumMod val="95000"/>
                  <a:lumOff val="5000"/>
                </a:schemeClr>
              </a:solidFill>
            </a:endParaRPr>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ar-IQ" dirty="0"/>
          </a:p>
        </p:txBody>
      </p:sp>
      <p:sp>
        <p:nvSpPr>
          <p:cNvPr id="6" name="Content Placeholder 2"/>
          <p:cNvSpPr txBox="1">
            <a:spLocks/>
          </p:cNvSpPr>
          <p:nvPr/>
        </p:nvSpPr>
        <p:spPr>
          <a:xfrm>
            <a:off x="838200" y="1825625"/>
            <a:ext cx="535158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ar-IQ" dirty="0"/>
          </a:p>
        </p:txBody>
      </p:sp>
      <p:pic>
        <p:nvPicPr>
          <p:cNvPr id="8" name="Content Placeholder 7"/>
          <p:cNvPicPr>
            <a:picLocks noGrp="1" noChangeAspect="1"/>
          </p:cNvPicPr>
          <p:nvPr>
            <p:ph sz="half" idx="2"/>
          </p:nvPr>
        </p:nvPicPr>
        <p:blipFill>
          <a:blip r:embed="rId2"/>
          <a:stretch>
            <a:fillRect/>
          </a:stretch>
        </p:blipFill>
        <p:spPr>
          <a:xfrm>
            <a:off x="6893170" y="1825625"/>
            <a:ext cx="4300106" cy="3927419"/>
          </a:xfrm>
          <a:prstGeom prst="rect">
            <a:avLst/>
          </a:prstGeom>
        </p:spPr>
      </p:pic>
    </p:spTree>
    <p:extLst>
      <p:ext uri="{BB962C8B-B14F-4D97-AF65-F5344CB8AC3E}">
        <p14:creationId xmlns:p14="http://schemas.microsoft.com/office/powerpoint/2010/main" val="2587362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Oogenesis</a:t>
            </a:r>
            <a:endParaRPr lang="ar-IQ" dirty="0"/>
          </a:p>
        </p:txBody>
      </p:sp>
      <p:sp>
        <p:nvSpPr>
          <p:cNvPr id="3" name="Content Placeholder 2"/>
          <p:cNvSpPr>
            <a:spLocks noGrp="1"/>
          </p:cNvSpPr>
          <p:nvPr>
            <p:ph sz="half" idx="1"/>
          </p:nvPr>
        </p:nvSpPr>
        <p:spPr/>
        <p:txBody>
          <a:bodyPr/>
          <a:lstStyle/>
          <a:p>
            <a:r>
              <a:rPr lang="en-US" dirty="0" smtClean="0"/>
              <a:t>The majority </a:t>
            </a:r>
            <a:r>
              <a:rPr lang="en-US" dirty="0"/>
              <a:t>of </a:t>
            </a:r>
            <a:r>
              <a:rPr lang="en-US" dirty="0" err="1"/>
              <a:t>oogonia</a:t>
            </a:r>
            <a:r>
              <a:rPr lang="en-US" dirty="0"/>
              <a:t> continue to divide by  mitosis, but some of them arrest their cells division in prophase of meiosis I and form </a:t>
            </a:r>
            <a:r>
              <a:rPr lang="en-US" b="1" dirty="0">
                <a:solidFill>
                  <a:schemeClr val="tx1">
                    <a:lumMod val="95000"/>
                    <a:lumOff val="5000"/>
                  </a:schemeClr>
                </a:solidFill>
              </a:rPr>
              <a:t>primary </a:t>
            </a:r>
            <a:r>
              <a:rPr lang="en-US" b="1" dirty="0" smtClean="0">
                <a:solidFill>
                  <a:schemeClr val="tx1">
                    <a:lumMod val="95000"/>
                    <a:lumOff val="5000"/>
                  </a:schemeClr>
                </a:solidFill>
              </a:rPr>
              <a:t>oocytes.</a:t>
            </a:r>
            <a:r>
              <a:rPr lang="en-US" dirty="0" smtClean="0">
                <a:solidFill>
                  <a:schemeClr val="tx1">
                    <a:lumMod val="95000"/>
                    <a:lumOff val="5000"/>
                  </a:schemeClr>
                </a:solidFill>
              </a:rPr>
              <a:t> </a:t>
            </a:r>
            <a:endParaRPr lang="ar-IQ" dirty="0"/>
          </a:p>
        </p:txBody>
      </p:sp>
      <p:pic>
        <p:nvPicPr>
          <p:cNvPr id="5" name="Content Placeholder 4"/>
          <p:cNvPicPr>
            <a:picLocks noGrp="1" noChangeAspect="1"/>
          </p:cNvPicPr>
          <p:nvPr>
            <p:ph sz="half" idx="2"/>
          </p:nvPr>
        </p:nvPicPr>
        <p:blipFill>
          <a:blip r:embed="rId2"/>
          <a:stretch>
            <a:fillRect/>
          </a:stretch>
        </p:blipFill>
        <p:spPr>
          <a:xfrm>
            <a:off x="6613973" y="2035163"/>
            <a:ext cx="4298053" cy="3932261"/>
          </a:xfrm>
          <a:prstGeom prst="rect">
            <a:avLst/>
          </a:prstGeom>
        </p:spPr>
      </p:pic>
    </p:spTree>
    <p:extLst>
      <p:ext uri="{BB962C8B-B14F-4D97-AF65-F5344CB8AC3E}">
        <p14:creationId xmlns:p14="http://schemas.microsoft.com/office/powerpoint/2010/main" val="2123541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Oogenesis</a:t>
            </a:r>
            <a:endParaRPr lang="ar-IQ" dirty="0"/>
          </a:p>
        </p:txBody>
      </p:sp>
      <p:sp>
        <p:nvSpPr>
          <p:cNvPr id="3" name="Content Placeholder 2"/>
          <p:cNvSpPr>
            <a:spLocks noGrp="1"/>
          </p:cNvSpPr>
          <p:nvPr>
            <p:ph sz="half" idx="1"/>
          </p:nvPr>
        </p:nvSpPr>
        <p:spPr/>
        <p:txBody>
          <a:bodyPr>
            <a:normAutofit lnSpcReduction="10000"/>
          </a:bodyPr>
          <a:lstStyle/>
          <a:p>
            <a:r>
              <a:rPr lang="en-US" dirty="0" smtClean="0">
                <a:solidFill>
                  <a:schemeClr val="tx1">
                    <a:lumMod val="95000"/>
                    <a:lumOff val="5000"/>
                  </a:schemeClr>
                </a:solidFill>
              </a:rPr>
              <a:t> A </a:t>
            </a:r>
            <a:r>
              <a:rPr lang="en-US" dirty="0">
                <a:solidFill>
                  <a:schemeClr val="tx1">
                    <a:lumMod val="95000"/>
                    <a:lumOff val="5000"/>
                  </a:schemeClr>
                </a:solidFill>
              </a:rPr>
              <a:t>primary oocyte, together with its surrounding flat epithelia cells, is known as a </a:t>
            </a:r>
            <a:r>
              <a:rPr lang="en-US" b="1" dirty="0">
                <a:solidFill>
                  <a:schemeClr val="tx1">
                    <a:lumMod val="95000"/>
                    <a:lumOff val="5000"/>
                  </a:schemeClr>
                </a:solidFill>
              </a:rPr>
              <a:t>primordial follicle</a:t>
            </a:r>
            <a:endParaRPr lang="ar-IQ" b="1" dirty="0">
              <a:solidFill>
                <a:schemeClr val="tx1">
                  <a:lumMod val="95000"/>
                  <a:lumOff val="5000"/>
                </a:schemeClr>
              </a:solidFill>
            </a:endParaRPr>
          </a:p>
          <a:p>
            <a:r>
              <a:rPr lang="en-US" dirty="0"/>
              <a:t>As primordial follicles begin to grow, surrounding follicular cells change from ﬂat to cuboidal and proliferate to produce a stratiﬁed epithelium of </a:t>
            </a:r>
            <a:r>
              <a:rPr lang="en-US" b="1" dirty="0"/>
              <a:t>granulosa cells</a:t>
            </a:r>
            <a:r>
              <a:rPr lang="en-US" dirty="0"/>
              <a:t>, and the unit is called a </a:t>
            </a:r>
            <a:r>
              <a:rPr lang="en-US" b="1" dirty="0"/>
              <a:t>primary follicle</a:t>
            </a:r>
            <a:endParaRPr lang="ar-IQ" dirty="0"/>
          </a:p>
        </p:txBody>
      </p:sp>
      <p:pic>
        <p:nvPicPr>
          <p:cNvPr id="5" name="Content Placeholder 4"/>
          <p:cNvPicPr>
            <a:picLocks noGrp="1" noChangeAspect="1"/>
          </p:cNvPicPr>
          <p:nvPr>
            <p:ph sz="half" idx="2"/>
          </p:nvPr>
        </p:nvPicPr>
        <p:blipFill>
          <a:blip r:embed="rId2"/>
          <a:stretch>
            <a:fillRect/>
          </a:stretch>
        </p:blipFill>
        <p:spPr>
          <a:xfrm>
            <a:off x="6172200" y="2166425"/>
            <a:ext cx="5181600" cy="2768525"/>
          </a:xfrm>
          <a:prstGeom prst="rect">
            <a:avLst/>
          </a:prstGeom>
        </p:spPr>
      </p:pic>
    </p:spTree>
    <p:extLst>
      <p:ext uri="{BB962C8B-B14F-4D97-AF65-F5344CB8AC3E}">
        <p14:creationId xmlns:p14="http://schemas.microsoft.com/office/powerpoint/2010/main" val="193004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solidFill>
                  <a:srgbClr val="FF0000"/>
                </a:solidFill>
              </a:rPr>
              <a:t>Maturation of oocytes continues at puberty</a:t>
            </a:r>
            <a:r>
              <a:rPr lang="en-US" dirty="0">
                <a:solidFill>
                  <a:srgbClr val="FF0000"/>
                </a:solidFill>
              </a:rPr>
              <a:t/>
            </a:r>
            <a:br>
              <a:rPr lang="en-US" dirty="0">
                <a:solidFill>
                  <a:srgbClr val="FF0000"/>
                </a:solidFill>
              </a:rPr>
            </a:br>
            <a:endParaRPr lang="ar-IQ" dirty="0"/>
          </a:p>
        </p:txBody>
      </p:sp>
      <p:sp>
        <p:nvSpPr>
          <p:cNvPr id="3" name="Content Placeholder 2"/>
          <p:cNvSpPr>
            <a:spLocks noGrp="1"/>
          </p:cNvSpPr>
          <p:nvPr>
            <p:ph sz="half" idx="1"/>
          </p:nvPr>
        </p:nvSpPr>
        <p:spPr/>
        <p:txBody>
          <a:bodyPr>
            <a:normAutofit/>
          </a:bodyPr>
          <a:lstStyle/>
          <a:p>
            <a:r>
              <a:rPr lang="en-US" dirty="0" smtClean="0"/>
              <a:t>Near the time of birth, all primary oocytes have started prophase of meiosis I, but instead of proceeding into metaphase, they enter the </a:t>
            </a:r>
            <a:r>
              <a:rPr lang="en-US" b="1" dirty="0" err="1" smtClean="0"/>
              <a:t>diplotene</a:t>
            </a:r>
            <a:r>
              <a:rPr lang="en-US" b="1" dirty="0" smtClean="0"/>
              <a:t> stage</a:t>
            </a:r>
            <a:r>
              <a:rPr lang="en-US" dirty="0" smtClean="0"/>
              <a:t>, a resting stage during prophase.</a:t>
            </a:r>
          </a:p>
          <a:p>
            <a:r>
              <a:rPr lang="en-US" dirty="0" smtClean="0"/>
              <a:t>This arrested state is produced by </a:t>
            </a:r>
            <a:r>
              <a:rPr lang="en-US" b="1" dirty="0" smtClean="0"/>
              <a:t>oocyte maturation inhibitor (OMI). </a:t>
            </a:r>
            <a:endParaRPr lang="ar-IQ" b="1" dirty="0"/>
          </a:p>
        </p:txBody>
      </p:sp>
      <p:sp>
        <p:nvSpPr>
          <p:cNvPr id="6" name="Content Placeholder 5"/>
          <p:cNvSpPr>
            <a:spLocks noGrp="1"/>
          </p:cNvSpPr>
          <p:nvPr>
            <p:ph sz="half" idx="2"/>
          </p:nvPr>
        </p:nvSpPr>
        <p:spPr/>
        <p:txBody>
          <a:bodyPr>
            <a:normAutofit/>
          </a:bodyPr>
          <a:lstStyle/>
          <a:p>
            <a:endParaRPr lang="ar-IQ"/>
          </a:p>
        </p:txBody>
      </p:sp>
      <p:pic>
        <p:nvPicPr>
          <p:cNvPr id="4" name="Picture 3"/>
          <p:cNvPicPr>
            <a:picLocks noChangeAspect="1"/>
          </p:cNvPicPr>
          <p:nvPr/>
        </p:nvPicPr>
        <p:blipFill>
          <a:blip r:embed="rId2"/>
          <a:stretch>
            <a:fillRect/>
          </a:stretch>
        </p:blipFill>
        <p:spPr>
          <a:xfrm>
            <a:off x="7055747" y="2035163"/>
            <a:ext cx="4298053" cy="3932261"/>
          </a:xfrm>
          <a:prstGeom prst="rect">
            <a:avLst/>
          </a:prstGeom>
        </p:spPr>
      </p:pic>
    </p:spTree>
    <p:extLst>
      <p:ext uri="{BB962C8B-B14F-4D97-AF65-F5344CB8AC3E}">
        <p14:creationId xmlns:p14="http://schemas.microsoft.com/office/powerpoint/2010/main" val="219131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idx="1"/>
          </p:nvPr>
        </p:nvSpPr>
        <p:spPr>
          <a:xfrm>
            <a:off x="838198" y="1825625"/>
            <a:ext cx="10317481" cy="4351338"/>
          </a:xfrm>
        </p:spPr>
        <p:txBody>
          <a:bodyPr>
            <a:normAutofit/>
          </a:bodyPr>
          <a:lstStyle/>
          <a:p>
            <a:r>
              <a:rPr lang="en-US" sz="3200" dirty="0"/>
              <a:t>The total number of primary oocytes at birth is estimated to vary from 600,000 to 800,000. During childhood, most oocytes become </a:t>
            </a:r>
            <a:r>
              <a:rPr lang="en-US" sz="3200" dirty="0" err="1"/>
              <a:t>atretic</a:t>
            </a:r>
            <a:r>
              <a:rPr lang="en-US" sz="3200" dirty="0"/>
              <a:t>; only approximately 40,000 are present by the beginning of puberty, and fewer than 500 will be ovulated</a:t>
            </a:r>
            <a:endParaRPr lang="ar-IQ" sz="3200" dirty="0"/>
          </a:p>
          <a:p>
            <a:endParaRPr lang="ar-IQ" dirty="0"/>
          </a:p>
        </p:txBody>
      </p:sp>
    </p:spTree>
    <p:extLst>
      <p:ext uri="{BB962C8B-B14F-4D97-AF65-F5344CB8AC3E}">
        <p14:creationId xmlns:p14="http://schemas.microsoft.com/office/powerpoint/2010/main" val="1649968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sz="half" idx="1"/>
          </p:nvPr>
        </p:nvSpPr>
        <p:spPr>
          <a:xfrm>
            <a:off x="838199" y="1825625"/>
            <a:ext cx="5647007" cy="4351338"/>
          </a:xfrm>
        </p:spPr>
        <p:txBody>
          <a:bodyPr>
            <a:noAutofit/>
          </a:bodyPr>
          <a:lstStyle/>
          <a:p>
            <a:r>
              <a:rPr lang="en-US" dirty="0" smtClean="0"/>
              <a:t>At puberty, Each month, 15 to 20 follicles begin to mature. Some of these die, while others begin to accumulate ﬂuid in a space called the antrum, thereby entering the </a:t>
            </a:r>
            <a:r>
              <a:rPr lang="en-US" b="1" dirty="0" smtClean="0"/>
              <a:t>antral or vesicular stage</a:t>
            </a:r>
            <a:r>
              <a:rPr lang="en-US" dirty="0" smtClean="0"/>
              <a:t>. immediately prior to ovulation, follicles are quite swollen and are called mature </a:t>
            </a:r>
            <a:r>
              <a:rPr lang="en-US" b="1" dirty="0" smtClean="0"/>
              <a:t>vesicular follicles </a:t>
            </a:r>
            <a:r>
              <a:rPr lang="en-US" dirty="0" smtClean="0"/>
              <a:t>or </a:t>
            </a:r>
            <a:r>
              <a:rPr lang="en-US" b="1" dirty="0" err="1" smtClean="0"/>
              <a:t>Grafﬁan</a:t>
            </a:r>
            <a:r>
              <a:rPr lang="en-US" b="1" dirty="0" smtClean="0"/>
              <a:t> follicles </a:t>
            </a:r>
            <a:r>
              <a:rPr lang="en-US" sz="2400" dirty="0" smtClean="0"/>
              <a:t>. </a:t>
            </a:r>
            <a:endParaRPr lang="ar-IQ" sz="2000" dirty="0"/>
          </a:p>
        </p:txBody>
      </p:sp>
      <p:pic>
        <p:nvPicPr>
          <p:cNvPr id="8" name="Content Placeholder 7"/>
          <p:cNvPicPr>
            <a:picLocks noGrp="1" noChangeAspect="1"/>
          </p:cNvPicPr>
          <p:nvPr>
            <p:ph sz="half" idx="2"/>
          </p:nvPr>
        </p:nvPicPr>
        <p:blipFill>
          <a:blip r:embed="rId2"/>
          <a:stretch>
            <a:fillRect/>
          </a:stretch>
        </p:blipFill>
        <p:spPr>
          <a:xfrm>
            <a:off x="6611816" y="1690689"/>
            <a:ext cx="5134708" cy="4217742"/>
          </a:xfrm>
          <a:prstGeom prst="rect">
            <a:avLst/>
          </a:prstGeom>
        </p:spPr>
      </p:pic>
    </p:spTree>
    <p:extLst>
      <p:ext uri="{BB962C8B-B14F-4D97-AF65-F5344CB8AC3E}">
        <p14:creationId xmlns:p14="http://schemas.microsoft.com/office/powerpoint/2010/main" val="4219426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ar-IQ"/>
          </a:p>
        </p:txBody>
      </p:sp>
      <p:sp>
        <p:nvSpPr>
          <p:cNvPr id="3" name="Content Placeholder 2"/>
          <p:cNvSpPr>
            <a:spLocks noGrp="1"/>
          </p:cNvSpPr>
          <p:nvPr>
            <p:ph sz="half" idx="1"/>
          </p:nvPr>
        </p:nvSpPr>
        <p:spPr>
          <a:xfrm>
            <a:off x="838199" y="1266092"/>
            <a:ext cx="6139375" cy="4910871"/>
          </a:xfrm>
        </p:spPr>
        <p:txBody>
          <a:bodyPr>
            <a:normAutofit lnSpcReduction="10000"/>
          </a:bodyPr>
          <a:lstStyle/>
          <a:p>
            <a:r>
              <a:rPr lang="en-US" dirty="0"/>
              <a:t>The </a:t>
            </a:r>
            <a:r>
              <a:rPr lang="en-US" dirty="0" smtClean="0"/>
              <a:t>granulosa </a:t>
            </a:r>
            <a:r>
              <a:rPr lang="en-US" dirty="0"/>
              <a:t>cells near the primary oocyte is called the </a:t>
            </a:r>
            <a:r>
              <a:rPr lang="en-US" b="1" dirty="0"/>
              <a:t>cumulus </a:t>
            </a:r>
            <a:r>
              <a:rPr lang="en-US" b="1" dirty="0" err="1"/>
              <a:t>oophorus</a:t>
            </a:r>
            <a:r>
              <a:rPr lang="en-US" b="1" dirty="0" smtClean="0"/>
              <a:t>.</a:t>
            </a:r>
            <a:endParaRPr lang="en-US" dirty="0"/>
          </a:p>
          <a:p>
            <a:r>
              <a:rPr lang="en-US" dirty="0" smtClean="0"/>
              <a:t>Granulosa </a:t>
            </a:r>
            <a:r>
              <a:rPr lang="en-US" dirty="0"/>
              <a:t>cells rest on a basement </a:t>
            </a:r>
            <a:endParaRPr lang="en-US" dirty="0" smtClean="0"/>
          </a:p>
          <a:p>
            <a:pPr marL="0" indent="0">
              <a:buNone/>
            </a:pPr>
            <a:r>
              <a:rPr lang="en-US" dirty="0" smtClean="0"/>
              <a:t>membrane form </a:t>
            </a:r>
            <a:r>
              <a:rPr lang="en-US" dirty="0"/>
              <a:t>the </a:t>
            </a:r>
            <a:r>
              <a:rPr lang="en-US" b="1" dirty="0"/>
              <a:t>theca </a:t>
            </a:r>
            <a:r>
              <a:rPr lang="en-US" b="1" dirty="0" err="1"/>
              <a:t>folliculi</a:t>
            </a:r>
            <a:r>
              <a:rPr lang="en-US" dirty="0" smtClean="0"/>
              <a:t>.</a:t>
            </a:r>
          </a:p>
          <a:p>
            <a:pPr marL="0" indent="0">
              <a:buNone/>
            </a:pPr>
            <a:r>
              <a:rPr lang="en-US" dirty="0" smtClean="0"/>
              <a:t> </a:t>
            </a:r>
            <a:r>
              <a:rPr lang="en-US" dirty="0"/>
              <a:t>Also, granulosa cells and the </a:t>
            </a:r>
            <a:r>
              <a:rPr lang="en-US" dirty="0" smtClean="0"/>
              <a:t>oocyte secrete </a:t>
            </a:r>
            <a:r>
              <a:rPr lang="en-US" dirty="0"/>
              <a:t>a layer of glycoproteins on </a:t>
            </a:r>
            <a:r>
              <a:rPr lang="en-US" dirty="0" smtClean="0"/>
              <a:t>the</a:t>
            </a:r>
          </a:p>
          <a:p>
            <a:pPr marL="0" indent="0">
              <a:buNone/>
            </a:pPr>
            <a:r>
              <a:rPr lang="en-US" dirty="0" smtClean="0"/>
              <a:t> </a:t>
            </a:r>
            <a:r>
              <a:rPr lang="en-US" dirty="0"/>
              <a:t>surface of the oocyte, </a:t>
            </a:r>
            <a:r>
              <a:rPr lang="en-US" dirty="0" smtClean="0"/>
              <a:t>forming </a:t>
            </a:r>
            <a:r>
              <a:rPr lang="en-US" dirty="0"/>
              <a:t>the </a:t>
            </a:r>
            <a:r>
              <a:rPr lang="en-US" b="1" dirty="0"/>
              <a:t>zona </a:t>
            </a:r>
            <a:r>
              <a:rPr lang="en-US" b="1" dirty="0" err="1" smtClean="0"/>
              <a:t>pellucida</a:t>
            </a:r>
            <a:r>
              <a:rPr lang="en-US" dirty="0" smtClean="0"/>
              <a:t> As </a:t>
            </a:r>
            <a:r>
              <a:rPr lang="en-US" dirty="0"/>
              <a:t>follicles continue to grow, cells of the theca </a:t>
            </a:r>
            <a:r>
              <a:rPr lang="en-US" dirty="0" err="1"/>
              <a:t>folliculi</a:t>
            </a:r>
            <a:r>
              <a:rPr lang="en-US" dirty="0"/>
              <a:t> organize into an inner layer of secretory cells, the </a:t>
            </a:r>
            <a:r>
              <a:rPr lang="en-US" b="1" dirty="0"/>
              <a:t>theca </a:t>
            </a:r>
            <a:r>
              <a:rPr lang="en-US" b="1" dirty="0" err="1"/>
              <a:t>interna</a:t>
            </a:r>
            <a:r>
              <a:rPr lang="en-US" dirty="0"/>
              <a:t>, and an outer ﬁbrous capsule, the </a:t>
            </a:r>
            <a:r>
              <a:rPr lang="en-US" b="1" dirty="0"/>
              <a:t>theca externa. </a:t>
            </a:r>
            <a:endParaRPr lang="ar-IQ" b="1" dirty="0"/>
          </a:p>
          <a:p>
            <a:endParaRPr lang="ar-IQ" dirty="0"/>
          </a:p>
        </p:txBody>
      </p:sp>
      <p:pic>
        <p:nvPicPr>
          <p:cNvPr id="8" name="Content Placeholder 7"/>
          <p:cNvPicPr>
            <a:picLocks noGrp="1" noChangeAspect="1"/>
          </p:cNvPicPr>
          <p:nvPr>
            <p:ph sz="half" idx="2"/>
          </p:nvPr>
        </p:nvPicPr>
        <p:blipFill>
          <a:blip r:embed="rId2"/>
          <a:stretch>
            <a:fillRect/>
          </a:stretch>
        </p:blipFill>
        <p:spPr>
          <a:xfrm>
            <a:off x="6815340" y="1825625"/>
            <a:ext cx="5133277" cy="4218798"/>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ar-IQ" dirty="0"/>
          </a:p>
        </p:txBody>
      </p:sp>
      <p:sp>
        <p:nvSpPr>
          <p:cNvPr id="6" name="Content Placeholder 2"/>
          <p:cNvSpPr txBox="1">
            <a:spLocks/>
          </p:cNvSpPr>
          <p:nvPr/>
        </p:nvSpPr>
        <p:spPr>
          <a:xfrm>
            <a:off x="838200" y="1856935"/>
            <a:ext cx="6139375" cy="44044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ar-IQ" sz="2400" dirty="0" smtClean="0"/>
          </a:p>
          <a:p>
            <a:endParaRPr lang="ar-IQ" dirty="0"/>
          </a:p>
        </p:txBody>
      </p:sp>
    </p:spTree>
    <p:extLst>
      <p:ext uri="{BB962C8B-B14F-4D97-AF65-F5344CB8AC3E}">
        <p14:creationId xmlns:p14="http://schemas.microsoft.com/office/powerpoint/2010/main" val="561948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ar-IQ" dirty="0"/>
          </a:p>
        </p:txBody>
      </p:sp>
      <p:sp>
        <p:nvSpPr>
          <p:cNvPr id="3" name="Content Placeholder 2"/>
          <p:cNvSpPr>
            <a:spLocks noGrp="1"/>
          </p:cNvSpPr>
          <p:nvPr>
            <p:ph sz="half" idx="1"/>
          </p:nvPr>
        </p:nvSpPr>
        <p:spPr>
          <a:xfrm>
            <a:off x="838199" y="1690688"/>
            <a:ext cx="5829887" cy="4486275"/>
          </a:xfrm>
        </p:spPr>
        <p:txBody>
          <a:bodyPr>
            <a:noAutofit/>
          </a:bodyPr>
          <a:lstStyle/>
          <a:p>
            <a:r>
              <a:rPr lang="en-US" dirty="0" smtClean="0"/>
              <a:t>When the secondary follicle is mature, Meiosis I is completed, resulting in formation of two daughter cells of unequal size, each with 23 double-structured chromosomes . One cell, the secondary oocyte, receives most of the cytoplasm; the other, the ﬁrst polar body, receives practically none. </a:t>
            </a:r>
            <a:endParaRPr lang="en-US" sz="2400" dirty="0" smtClean="0"/>
          </a:p>
        </p:txBody>
      </p:sp>
      <p:pic>
        <p:nvPicPr>
          <p:cNvPr id="6" name="Content Placeholder 5"/>
          <p:cNvPicPr>
            <a:picLocks noGrp="1" noChangeAspect="1"/>
          </p:cNvPicPr>
          <p:nvPr>
            <p:ph sz="half" idx="2"/>
          </p:nvPr>
        </p:nvPicPr>
        <p:blipFill>
          <a:blip r:embed="rId2"/>
          <a:stretch>
            <a:fillRect/>
          </a:stretch>
        </p:blipFill>
        <p:spPr>
          <a:xfrm>
            <a:off x="6861517" y="2435617"/>
            <a:ext cx="5181600" cy="2996417"/>
          </a:xfrm>
          <a:prstGeom prst="rect">
            <a:avLst/>
          </a:prstGeom>
        </p:spPr>
      </p:pic>
    </p:spTree>
    <p:extLst>
      <p:ext uri="{BB962C8B-B14F-4D97-AF65-F5344CB8AC3E}">
        <p14:creationId xmlns:p14="http://schemas.microsoft.com/office/powerpoint/2010/main" val="277015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Primordial Germ Cells</a:t>
            </a:r>
            <a:endParaRPr lang="ar-IQ" b="1" dirty="0">
              <a:solidFill>
                <a:srgbClr val="FF0000"/>
              </a:solidFill>
            </a:endParaRPr>
          </a:p>
        </p:txBody>
      </p:sp>
      <p:sp>
        <p:nvSpPr>
          <p:cNvPr id="4" name="Content Placeholder 3"/>
          <p:cNvSpPr>
            <a:spLocks noGrp="1"/>
          </p:cNvSpPr>
          <p:nvPr>
            <p:ph sz="half" idx="1"/>
          </p:nvPr>
        </p:nvSpPr>
        <p:spPr>
          <a:xfrm>
            <a:off x="838200" y="1825625"/>
            <a:ext cx="5492262" cy="4351338"/>
          </a:xfrm>
        </p:spPr>
        <p:txBody>
          <a:bodyPr>
            <a:noAutofit/>
          </a:bodyPr>
          <a:lstStyle/>
          <a:p>
            <a:r>
              <a:rPr lang="en-US" sz="2400" dirty="0" smtClean="0"/>
              <a:t>Development begins with </a:t>
            </a:r>
            <a:r>
              <a:rPr lang="en-US" sz="2400" b="1" dirty="0" smtClean="0"/>
              <a:t>fertilization</a:t>
            </a:r>
            <a:r>
              <a:rPr lang="en-US" sz="2400" dirty="0" smtClean="0"/>
              <a:t>, the process by which the male gamete, the </a:t>
            </a:r>
            <a:r>
              <a:rPr lang="en-US" sz="2400" b="1" dirty="0" smtClean="0"/>
              <a:t>sperm</a:t>
            </a:r>
            <a:r>
              <a:rPr lang="en-US" sz="2400" dirty="0" smtClean="0"/>
              <a:t>, and the female gamete, the </a:t>
            </a:r>
            <a:r>
              <a:rPr lang="en-US" sz="2400" b="1" dirty="0" smtClean="0"/>
              <a:t>oocyte</a:t>
            </a:r>
            <a:r>
              <a:rPr lang="en-US" sz="2400" dirty="0" smtClean="0"/>
              <a:t>, unite to give rise to a zygote. Gametes are derived from </a:t>
            </a:r>
            <a:r>
              <a:rPr lang="en-US" sz="2400" b="1" dirty="0" smtClean="0"/>
              <a:t>primordial germ cells (PGCs)</a:t>
            </a:r>
            <a:r>
              <a:rPr lang="en-US" sz="2400" dirty="0" smtClean="0"/>
              <a:t> that are formed in the </a:t>
            </a:r>
            <a:r>
              <a:rPr lang="en-US" sz="2400" b="1" dirty="0" smtClean="0"/>
              <a:t>epiblast</a:t>
            </a:r>
            <a:r>
              <a:rPr lang="en-US" sz="2400" dirty="0" smtClean="0"/>
              <a:t> during the second week, move through the primitive streak during gastrulation, and migrate to the wall of the yolk sac .</a:t>
            </a:r>
            <a:endParaRPr lang="ar-IQ" sz="2400" dirty="0"/>
          </a:p>
        </p:txBody>
      </p:sp>
      <p:pic>
        <p:nvPicPr>
          <p:cNvPr id="8" name="Content Placeholder 7"/>
          <p:cNvPicPr>
            <a:picLocks noGrp="1" noChangeAspect="1"/>
          </p:cNvPicPr>
          <p:nvPr>
            <p:ph sz="half" idx="2"/>
          </p:nvPr>
        </p:nvPicPr>
        <p:blipFill>
          <a:blip r:embed="rId2"/>
          <a:stretch>
            <a:fillRect/>
          </a:stretch>
        </p:blipFill>
        <p:spPr>
          <a:xfrm>
            <a:off x="6683326" y="1493740"/>
            <a:ext cx="4670474" cy="4462633"/>
          </a:xfrm>
          <a:prstGeom prst="rect">
            <a:avLst/>
          </a:prstGeom>
        </p:spPr>
      </p:pic>
    </p:spTree>
    <p:extLst>
      <p:ext uri="{BB962C8B-B14F-4D97-AF65-F5344CB8AC3E}">
        <p14:creationId xmlns:p14="http://schemas.microsoft.com/office/powerpoint/2010/main" val="3116992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sz="half" idx="1"/>
          </p:nvPr>
        </p:nvSpPr>
        <p:spPr/>
        <p:txBody>
          <a:bodyPr>
            <a:normAutofit/>
          </a:bodyPr>
          <a:lstStyle/>
          <a:p>
            <a:r>
              <a:rPr lang="en-US" dirty="0" smtClean="0"/>
              <a:t>The </a:t>
            </a:r>
            <a:r>
              <a:rPr lang="en-US" dirty="0"/>
              <a:t>cell then enters meiosis II but arrests in metaphase approximately 3 hours before ovulation. Meiosis II is completed only if the oocyte is fertilized; otherwise, the cell degenerates approximately 24 hours after ovulation. </a:t>
            </a:r>
            <a:endParaRPr lang="ar-IQ" dirty="0"/>
          </a:p>
        </p:txBody>
      </p:sp>
      <p:sp>
        <p:nvSpPr>
          <p:cNvPr id="4" name="Content Placeholder 3"/>
          <p:cNvSpPr>
            <a:spLocks noGrp="1"/>
          </p:cNvSpPr>
          <p:nvPr>
            <p:ph sz="half" idx="2"/>
          </p:nvPr>
        </p:nvSpPr>
        <p:spPr/>
        <p:txBody>
          <a:bodyPr>
            <a:normAutofit/>
          </a:bodyPr>
          <a:lstStyle/>
          <a:p>
            <a:endParaRPr lang="ar-IQ"/>
          </a:p>
        </p:txBody>
      </p:sp>
      <p:sp>
        <p:nvSpPr>
          <p:cNvPr id="5" name="Title 3"/>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ar-IQ" dirty="0"/>
          </a:p>
        </p:txBody>
      </p:sp>
      <p:sp>
        <p:nvSpPr>
          <p:cNvPr id="6" name="Content Placeholder 2"/>
          <p:cNvSpPr txBox="1">
            <a:spLocks/>
          </p:cNvSpPr>
          <p:nvPr/>
        </p:nvSpPr>
        <p:spPr>
          <a:xfrm>
            <a:off x="838199" y="1690688"/>
            <a:ext cx="6139375" cy="4486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smtClean="0"/>
          </a:p>
        </p:txBody>
      </p:sp>
      <p:pic>
        <p:nvPicPr>
          <p:cNvPr id="7" name="Content Placeholder 5"/>
          <p:cNvPicPr>
            <a:picLocks noChangeAspect="1"/>
          </p:cNvPicPr>
          <p:nvPr/>
        </p:nvPicPr>
        <p:blipFill>
          <a:blip r:embed="rId2"/>
          <a:stretch>
            <a:fillRect/>
          </a:stretch>
        </p:blipFill>
        <p:spPr>
          <a:xfrm>
            <a:off x="6861517" y="2435617"/>
            <a:ext cx="5181600" cy="2996417"/>
          </a:xfrm>
          <a:prstGeom prst="rect">
            <a:avLst/>
          </a:prstGeom>
        </p:spPr>
      </p:pic>
    </p:spTree>
    <p:extLst>
      <p:ext uri="{BB962C8B-B14F-4D97-AF65-F5344CB8AC3E}">
        <p14:creationId xmlns:p14="http://schemas.microsoft.com/office/powerpoint/2010/main" val="1292742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Primordial Germ Cells</a:t>
            </a:r>
            <a:r>
              <a:rPr lang="ar-IQ" b="1" dirty="0">
                <a:solidFill>
                  <a:srgbClr val="FF0000"/>
                </a:solidFill>
              </a:rPr>
              <a:t/>
            </a:r>
            <a:br>
              <a:rPr lang="ar-IQ" b="1" dirty="0">
                <a:solidFill>
                  <a:srgbClr val="FF0000"/>
                </a:solidFill>
              </a:rPr>
            </a:br>
            <a:endParaRPr lang="ar-IQ" dirty="0"/>
          </a:p>
        </p:txBody>
      </p:sp>
      <p:sp>
        <p:nvSpPr>
          <p:cNvPr id="3" name="Content Placeholder 2"/>
          <p:cNvSpPr>
            <a:spLocks noGrp="1"/>
          </p:cNvSpPr>
          <p:nvPr>
            <p:ph sz="half" idx="1"/>
          </p:nvPr>
        </p:nvSpPr>
        <p:spPr>
          <a:xfrm>
            <a:off x="838200" y="1493740"/>
            <a:ext cx="5745480" cy="4683223"/>
          </a:xfrm>
        </p:spPr>
        <p:txBody>
          <a:bodyPr>
            <a:normAutofit fontScale="92500"/>
          </a:bodyPr>
          <a:lstStyle/>
          <a:p>
            <a:r>
              <a:rPr lang="en-US" dirty="0"/>
              <a:t>During the fourth week, these cells begin to migrate from the yolk sac toward the developing gonad, where they arrive by the end of the fifth week. Mitotic divisions increase their number during their migration and also when they arrive in the gonad. In preparation for fertilization, germ cells undergo </a:t>
            </a:r>
            <a:r>
              <a:rPr lang="en-US" b="1" dirty="0"/>
              <a:t>gametogenesis, </a:t>
            </a:r>
            <a:r>
              <a:rPr lang="en-US" dirty="0"/>
              <a:t>which includes meiosis, to reduce the number of chromosomes and </a:t>
            </a:r>
            <a:r>
              <a:rPr lang="en-US" b="1" dirty="0" err="1"/>
              <a:t>cytodifferentiation</a:t>
            </a:r>
            <a:r>
              <a:rPr lang="en-US" dirty="0"/>
              <a:t> to complete their maturation </a:t>
            </a:r>
            <a:endParaRPr lang="ar-IQ" dirty="0"/>
          </a:p>
          <a:p>
            <a:endParaRPr lang="ar-IQ" dirty="0"/>
          </a:p>
        </p:txBody>
      </p:sp>
      <p:sp>
        <p:nvSpPr>
          <p:cNvPr id="4" name="Content Placeholder 3"/>
          <p:cNvSpPr>
            <a:spLocks noGrp="1"/>
          </p:cNvSpPr>
          <p:nvPr>
            <p:ph sz="half" idx="2"/>
          </p:nvPr>
        </p:nvSpPr>
        <p:spPr/>
        <p:txBody>
          <a:bodyPr>
            <a:normAutofit fontScale="92500"/>
          </a:bodyPr>
          <a:lstStyle/>
          <a:p>
            <a:endParaRPr lang="ar-IQ"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ar-IQ" b="1" dirty="0">
              <a:solidFill>
                <a:srgbClr val="FF0000"/>
              </a:solidFill>
            </a:endParaRPr>
          </a:p>
        </p:txBody>
      </p:sp>
      <p:sp>
        <p:nvSpPr>
          <p:cNvPr id="6" name="Content Placeholder 3"/>
          <p:cNvSpPr txBox="1">
            <a:spLocks/>
          </p:cNvSpPr>
          <p:nvPr/>
        </p:nvSpPr>
        <p:spPr>
          <a:xfrm>
            <a:off x="838200" y="1825625"/>
            <a:ext cx="5492262"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ar-IQ" sz="2400" dirty="0"/>
          </a:p>
        </p:txBody>
      </p:sp>
      <p:pic>
        <p:nvPicPr>
          <p:cNvPr id="7" name="Content Placeholder 7"/>
          <p:cNvPicPr>
            <a:picLocks noChangeAspect="1"/>
          </p:cNvPicPr>
          <p:nvPr/>
        </p:nvPicPr>
        <p:blipFill>
          <a:blip r:embed="rId2"/>
          <a:stretch>
            <a:fillRect/>
          </a:stretch>
        </p:blipFill>
        <p:spPr>
          <a:xfrm>
            <a:off x="6683326" y="1493740"/>
            <a:ext cx="4670474" cy="4462633"/>
          </a:xfrm>
          <a:prstGeom prst="rect">
            <a:avLst/>
          </a:prstGeom>
        </p:spPr>
      </p:pic>
    </p:spTree>
    <p:extLst>
      <p:ext uri="{BB962C8B-B14F-4D97-AF65-F5344CB8AC3E}">
        <p14:creationId xmlns:p14="http://schemas.microsoft.com/office/powerpoint/2010/main" val="2866672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Mitosis</a:t>
            </a:r>
            <a:endParaRPr lang="ar-IQ" b="1" dirty="0">
              <a:solidFill>
                <a:srgbClr val="FF0000"/>
              </a:solidFill>
            </a:endParaRPr>
          </a:p>
        </p:txBody>
      </p:sp>
      <p:sp>
        <p:nvSpPr>
          <p:cNvPr id="3" name="Content Placeholder 2"/>
          <p:cNvSpPr>
            <a:spLocks noGrp="1"/>
          </p:cNvSpPr>
          <p:nvPr>
            <p:ph sz="half" idx="1"/>
          </p:nvPr>
        </p:nvSpPr>
        <p:spPr>
          <a:xfrm>
            <a:off x="838200" y="1825624"/>
            <a:ext cx="5334000" cy="4351338"/>
          </a:xfrm>
        </p:spPr>
        <p:txBody>
          <a:bodyPr/>
          <a:lstStyle/>
          <a:p>
            <a:r>
              <a:rPr lang="en-US" dirty="0"/>
              <a:t>Mitosis is the process whereby one cell divides, giving rise to two daughter cells that are genetically identical to the parent cell .Each daughter cell receives the complete complement of 46 chromosomes.</a:t>
            </a:r>
          </a:p>
          <a:p>
            <a:endParaRPr lang="ar-IQ" dirty="0"/>
          </a:p>
        </p:txBody>
      </p:sp>
      <p:pic>
        <p:nvPicPr>
          <p:cNvPr id="5" name="Content Placeholder 4"/>
          <p:cNvPicPr>
            <a:picLocks noGrp="1" noChangeAspect="1"/>
          </p:cNvPicPr>
          <p:nvPr>
            <p:ph sz="half" idx="2"/>
          </p:nvPr>
        </p:nvPicPr>
        <p:blipFill>
          <a:blip r:embed="rId2"/>
          <a:stretch>
            <a:fillRect/>
          </a:stretch>
        </p:blipFill>
        <p:spPr>
          <a:xfrm>
            <a:off x="6172200" y="1690688"/>
            <a:ext cx="5181600" cy="3961729"/>
          </a:xfrm>
          <a:prstGeom prst="rect">
            <a:avLst/>
          </a:prstGeom>
        </p:spPr>
      </p:pic>
    </p:spTree>
    <p:extLst>
      <p:ext uri="{BB962C8B-B14F-4D97-AF65-F5344CB8AC3E}">
        <p14:creationId xmlns:p14="http://schemas.microsoft.com/office/powerpoint/2010/main" val="3637629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Meiosis</a:t>
            </a:r>
            <a:endParaRPr lang="ar-IQ" b="1" dirty="0">
              <a:solidFill>
                <a:srgbClr val="FF0000"/>
              </a:solidFill>
            </a:endParaRPr>
          </a:p>
        </p:txBody>
      </p:sp>
      <p:sp>
        <p:nvSpPr>
          <p:cNvPr id="3" name="Content Placeholder 2"/>
          <p:cNvSpPr>
            <a:spLocks noGrp="1"/>
          </p:cNvSpPr>
          <p:nvPr>
            <p:ph sz="half" idx="1"/>
          </p:nvPr>
        </p:nvSpPr>
        <p:spPr/>
        <p:txBody>
          <a:bodyPr>
            <a:normAutofit/>
          </a:bodyPr>
          <a:lstStyle/>
          <a:p>
            <a:r>
              <a:rPr lang="en-US" dirty="0" smtClean="0"/>
              <a:t>Meiosis  is the cell division that takes place in the germ cells to generate male and female gametes, sperm and egg cells, respectively. Meiosis requires two cell divisions,  meiosis I and  meiosis II, to reduce the number of  chromosomes to the haploid number of 23 .</a:t>
            </a:r>
            <a:endParaRPr lang="ar-IQ" dirty="0"/>
          </a:p>
        </p:txBody>
      </p:sp>
      <p:pic>
        <p:nvPicPr>
          <p:cNvPr id="6" name="Content Placeholder 5"/>
          <p:cNvPicPr>
            <a:picLocks noGrp="1" noChangeAspect="1"/>
          </p:cNvPicPr>
          <p:nvPr>
            <p:ph sz="half" idx="2"/>
          </p:nvPr>
        </p:nvPicPr>
        <p:blipFill>
          <a:blip r:embed="rId2"/>
          <a:stretch>
            <a:fillRect/>
          </a:stretch>
        </p:blipFill>
        <p:spPr>
          <a:xfrm>
            <a:off x="6243002" y="1392701"/>
            <a:ext cx="5517589" cy="4953074"/>
          </a:xfrm>
          <a:prstGeom prst="rect">
            <a:avLst/>
          </a:prstGeom>
        </p:spPr>
      </p:pic>
    </p:spTree>
    <p:extLst>
      <p:ext uri="{BB962C8B-B14F-4D97-AF65-F5344CB8AC3E}">
        <p14:creationId xmlns:p14="http://schemas.microsoft.com/office/powerpoint/2010/main" val="3743483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half" idx="1"/>
          </p:nvPr>
        </p:nvSpPr>
        <p:spPr>
          <a:xfrm>
            <a:off x="838200" y="1491175"/>
            <a:ext cx="5181600" cy="5219114"/>
          </a:xfrm>
        </p:spPr>
        <p:txBody>
          <a:bodyPr/>
          <a:lstStyle/>
          <a:p>
            <a:endParaRPr lang="ar-IQ"/>
          </a:p>
        </p:txBody>
      </p:sp>
      <p:sp>
        <p:nvSpPr>
          <p:cNvPr id="4" name="Content Placeholder 3"/>
          <p:cNvSpPr>
            <a:spLocks noGrp="1"/>
          </p:cNvSpPr>
          <p:nvPr>
            <p:ph sz="half" idx="2"/>
          </p:nvPr>
        </p:nvSpPr>
        <p:spPr/>
        <p:txBody>
          <a:bodyPr/>
          <a:lstStyle/>
          <a:p>
            <a:endParaRPr lang="ar-IQ"/>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rgbClr val="FF0000"/>
                </a:solidFill>
              </a:rPr>
              <a:t>Meiosis</a:t>
            </a:r>
            <a:endParaRPr lang="ar-IQ" b="1" dirty="0">
              <a:solidFill>
                <a:srgbClr val="FF0000"/>
              </a:solidFill>
            </a:endParaRPr>
          </a:p>
        </p:txBody>
      </p:sp>
      <p:sp>
        <p:nvSpPr>
          <p:cNvPr id="6" name="Content Placeholder 2"/>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As in mitosis, male and female germ cells  (spermatocytes and primary oocytes) at the beginning of meiosis I replicate their DNA so that each of the 46 chromosomes is duplicated into sister chromatids. In contrast to mitosis, however, homologous  chromosomes then align themselves in pairs, a process called synapsis. </a:t>
            </a:r>
          </a:p>
        </p:txBody>
      </p:sp>
      <p:pic>
        <p:nvPicPr>
          <p:cNvPr id="7" name="Content Placeholder 5"/>
          <p:cNvPicPr>
            <a:picLocks noChangeAspect="1"/>
          </p:cNvPicPr>
          <p:nvPr/>
        </p:nvPicPr>
        <p:blipFill>
          <a:blip r:embed="rId2"/>
          <a:stretch>
            <a:fillRect/>
          </a:stretch>
        </p:blipFill>
        <p:spPr>
          <a:xfrm>
            <a:off x="6243002" y="1392701"/>
            <a:ext cx="5517589" cy="4953074"/>
          </a:xfrm>
          <a:prstGeom prst="rect">
            <a:avLst/>
          </a:prstGeom>
        </p:spPr>
      </p:pic>
    </p:spTree>
    <p:extLst>
      <p:ext uri="{BB962C8B-B14F-4D97-AF65-F5344CB8AC3E}">
        <p14:creationId xmlns:p14="http://schemas.microsoft.com/office/powerpoint/2010/main" val="2674293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half" idx="1"/>
          </p:nvPr>
        </p:nvSpPr>
        <p:spPr/>
        <p:txBody>
          <a:bodyPr/>
          <a:lstStyle/>
          <a:p>
            <a:endParaRPr lang="ar-IQ"/>
          </a:p>
        </p:txBody>
      </p:sp>
      <p:sp>
        <p:nvSpPr>
          <p:cNvPr id="4" name="Content Placeholder 3"/>
          <p:cNvSpPr>
            <a:spLocks noGrp="1"/>
          </p:cNvSpPr>
          <p:nvPr>
            <p:ph sz="half" idx="2"/>
          </p:nvPr>
        </p:nvSpPr>
        <p:spPr/>
        <p:txBody>
          <a:bodyPr/>
          <a:lstStyle/>
          <a:p>
            <a:endParaRPr lang="ar-IQ"/>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rgbClr val="FF0000"/>
                </a:solidFill>
              </a:rPr>
              <a:t>Meiosis</a:t>
            </a:r>
            <a:endParaRPr lang="ar-IQ" b="1" dirty="0">
              <a:solidFill>
                <a:srgbClr val="FF0000"/>
              </a:solidFill>
            </a:endParaRPr>
          </a:p>
        </p:txBody>
      </p:sp>
      <p:sp>
        <p:nvSpPr>
          <p:cNvPr id="6" name="Content Placeholder 2"/>
          <p:cNvSpPr txBox="1">
            <a:spLocks/>
          </p:cNvSpPr>
          <p:nvPr/>
        </p:nvSpPr>
        <p:spPr>
          <a:xfrm>
            <a:off x="838200" y="18256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Homologous </a:t>
            </a:r>
            <a:r>
              <a:rPr lang="en-US" dirty="0"/>
              <a:t>pairs then separate into two daughter cells, thereby reducing the chromosome number from diploid to haploid. Shortly thereafter, meiosis II separates sister chromatids. Each gamete then contains 23 chromosomes.</a:t>
            </a:r>
          </a:p>
        </p:txBody>
      </p:sp>
      <p:pic>
        <p:nvPicPr>
          <p:cNvPr id="7" name="Content Placeholder 5"/>
          <p:cNvPicPr>
            <a:picLocks noChangeAspect="1"/>
          </p:cNvPicPr>
          <p:nvPr/>
        </p:nvPicPr>
        <p:blipFill>
          <a:blip r:embed="rId2"/>
          <a:stretch>
            <a:fillRect/>
          </a:stretch>
        </p:blipFill>
        <p:spPr>
          <a:xfrm>
            <a:off x="6243002" y="1392701"/>
            <a:ext cx="5517589" cy="4953074"/>
          </a:xfrm>
          <a:prstGeom prst="rect">
            <a:avLst/>
          </a:prstGeom>
        </p:spPr>
      </p:pic>
    </p:spTree>
    <p:extLst>
      <p:ext uri="{BB962C8B-B14F-4D97-AF65-F5344CB8AC3E}">
        <p14:creationId xmlns:p14="http://schemas.microsoft.com/office/powerpoint/2010/main" val="3827374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sz="half" idx="1"/>
          </p:nvPr>
        </p:nvSpPr>
        <p:spPr/>
        <p:txBody>
          <a:bodyPr/>
          <a:lstStyle/>
          <a:p>
            <a:endParaRPr lang="ar-IQ"/>
          </a:p>
        </p:txBody>
      </p:sp>
      <p:sp>
        <p:nvSpPr>
          <p:cNvPr id="4" name="Content Placeholder 3"/>
          <p:cNvSpPr>
            <a:spLocks noGrp="1"/>
          </p:cNvSpPr>
          <p:nvPr>
            <p:ph sz="half" idx="2"/>
          </p:nvPr>
        </p:nvSpPr>
        <p:spPr/>
        <p:txBody>
          <a:bodyPr/>
          <a:lstStyle/>
          <a:p>
            <a:endParaRPr lang="ar-IQ"/>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Crossover</a:t>
            </a:r>
            <a:endParaRPr lang="ar-IQ" b="1" dirty="0">
              <a:solidFill>
                <a:srgbClr val="FF0000"/>
              </a:solidFill>
            </a:endParaRPr>
          </a:p>
        </p:txBody>
      </p:sp>
      <p:sp>
        <p:nvSpPr>
          <p:cNvPr id="6" name="Content Placeholder 2"/>
          <p:cNvSpPr txBox="1">
            <a:spLocks/>
          </p:cNvSpPr>
          <p:nvPr/>
        </p:nvSpPr>
        <p:spPr>
          <a:xfrm>
            <a:off x="562708" y="2264897"/>
            <a:ext cx="5609492" cy="40808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Crossovers, critical events in meiosis I, are the interchange of chromatid segments between paired homologous chromosomes . Segments of chromatids break and are exchanged as homologous chromosomes separate. </a:t>
            </a:r>
            <a:endParaRPr lang="ar-IQ" dirty="0"/>
          </a:p>
        </p:txBody>
      </p:sp>
      <p:pic>
        <p:nvPicPr>
          <p:cNvPr id="7" name="Content Placeholder 5"/>
          <p:cNvPicPr>
            <a:picLocks noChangeAspect="1"/>
          </p:cNvPicPr>
          <p:nvPr/>
        </p:nvPicPr>
        <p:blipFill>
          <a:blip r:embed="rId2"/>
          <a:stretch>
            <a:fillRect/>
          </a:stretch>
        </p:blipFill>
        <p:spPr>
          <a:xfrm>
            <a:off x="6243002" y="1434904"/>
            <a:ext cx="5517589" cy="4953074"/>
          </a:xfrm>
          <a:prstGeom prst="rect">
            <a:avLst/>
          </a:prstGeom>
        </p:spPr>
      </p:pic>
    </p:spTree>
    <p:extLst>
      <p:ext uri="{BB962C8B-B14F-4D97-AF65-F5344CB8AC3E}">
        <p14:creationId xmlns:p14="http://schemas.microsoft.com/office/powerpoint/2010/main" val="471707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half" idx="1"/>
          </p:nvPr>
        </p:nvSpPr>
        <p:spPr/>
        <p:txBody>
          <a:bodyPr/>
          <a:lstStyle/>
          <a:p>
            <a:endParaRPr lang="ar-IQ"/>
          </a:p>
        </p:txBody>
      </p:sp>
      <p:sp>
        <p:nvSpPr>
          <p:cNvPr id="4" name="Content Placeholder 3"/>
          <p:cNvSpPr>
            <a:spLocks noGrp="1"/>
          </p:cNvSpPr>
          <p:nvPr>
            <p:ph sz="half" idx="2"/>
          </p:nvPr>
        </p:nvSpPr>
        <p:spPr/>
        <p:txBody>
          <a:bodyPr/>
          <a:lstStyle/>
          <a:p>
            <a:endParaRPr lang="ar-IQ"/>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F0000"/>
                </a:solidFill>
              </a:rPr>
              <a:t>Crossover</a:t>
            </a:r>
            <a:endParaRPr lang="ar-IQ" b="1" dirty="0">
              <a:solidFill>
                <a:srgbClr val="FF0000"/>
              </a:solidFill>
            </a:endParaRPr>
          </a:p>
        </p:txBody>
      </p:sp>
      <p:sp>
        <p:nvSpPr>
          <p:cNvPr id="6" name="Content Placeholder 2"/>
          <p:cNvSpPr txBox="1">
            <a:spLocks/>
          </p:cNvSpPr>
          <p:nvPr/>
        </p:nvSpPr>
        <p:spPr>
          <a:xfrm>
            <a:off x="562708" y="2208627"/>
            <a:ext cx="5609492" cy="41371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As </a:t>
            </a:r>
            <a:r>
              <a:rPr lang="en-US" dirty="0"/>
              <a:t>separation occurs, points of interchange are temporarily united and form an X-like structure, a </a:t>
            </a:r>
            <a:r>
              <a:rPr lang="en-US" b="1" dirty="0" smtClean="0"/>
              <a:t>chiasma</a:t>
            </a:r>
            <a:r>
              <a:rPr lang="en-US" dirty="0" smtClean="0"/>
              <a:t>. The </a:t>
            </a:r>
            <a:r>
              <a:rPr lang="en-US" dirty="0"/>
              <a:t>approximately 30 to 40 crossovers </a:t>
            </a:r>
            <a:r>
              <a:rPr lang="en-US" dirty="0" smtClean="0"/>
              <a:t>with </a:t>
            </a:r>
            <a:r>
              <a:rPr lang="en-US" dirty="0"/>
              <a:t>each meiotic I </a:t>
            </a:r>
            <a:r>
              <a:rPr lang="en-US" dirty="0" smtClean="0"/>
              <a:t>division.</a:t>
            </a:r>
            <a:endParaRPr lang="ar-IQ" dirty="0"/>
          </a:p>
        </p:txBody>
      </p:sp>
      <p:pic>
        <p:nvPicPr>
          <p:cNvPr id="7" name="Content Placeholder 5"/>
          <p:cNvPicPr>
            <a:picLocks noChangeAspect="1"/>
          </p:cNvPicPr>
          <p:nvPr/>
        </p:nvPicPr>
        <p:blipFill>
          <a:blip r:embed="rId2"/>
          <a:stretch>
            <a:fillRect/>
          </a:stretch>
        </p:blipFill>
        <p:spPr>
          <a:xfrm>
            <a:off x="6243002" y="1434904"/>
            <a:ext cx="5517589" cy="4953074"/>
          </a:xfrm>
          <a:prstGeom prst="rect">
            <a:avLst/>
          </a:prstGeom>
        </p:spPr>
      </p:pic>
    </p:spTree>
    <p:extLst>
      <p:ext uri="{BB962C8B-B14F-4D97-AF65-F5344CB8AC3E}">
        <p14:creationId xmlns:p14="http://schemas.microsoft.com/office/powerpoint/2010/main" val="1158253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3518</TotalTime>
  <Words>960</Words>
  <Application>Microsoft Office PowerPoint</Application>
  <PresentationFormat>Custom</PresentationFormat>
  <Paragraphs>45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General Embryology  Gametogenesis  Conversion of Germ Cells into Male and Female Gametes</vt:lpstr>
      <vt:lpstr>Primordial Germ Cells</vt:lpstr>
      <vt:lpstr>Primordial Germ Cells </vt:lpstr>
      <vt:lpstr>Mitosis</vt:lpstr>
      <vt:lpstr>Meiosis</vt:lpstr>
      <vt:lpstr>PowerPoint Presentation</vt:lpstr>
      <vt:lpstr>PowerPoint Presentation</vt:lpstr>
      <vt:lpstr>PowerPoint Presentation</vt:lpstr>
      <vt:lpstr>PowerPoint Presentation</vt:lpstr>
      <vt:lpstr>Polar Bodies</vt:lpstr>
      <vt:lpstr>Oogenesis</vt:lpstr>
      <vt:lpstr>Oogenesis</vt:lpstr>
      <vt:lpstr>Oogenesis</vt:lpstr>
      <vt:lpstr>Oogenesis</vt:lpstr>
      <vt:lpstr>Maturation of oocytes continues at puberty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Gametogenesis</dc:title>
  <dc:creator>Windows User</dc:creator>
  <cp:lastModifiedBy>NS</cp:lastModifiedBy>
  <cp:revision>97</cp:revision>
  <dcterms:created xsi:type="dcterms:W3CDTF">2019-09-09T17:27:14Z</dcterms:created>
  <dcterms:modified xsi:type="dcterms:W3CDTF">2019-11-23T17:35:45Z</dcterms:modified>
</cp:coreProperties>
</file>